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5"/>
  </p:notesMasterIdLst>
  <p:sldIdLst>
    <p:sldId id="256" r:id="rId2"/>
    <p:sldId id="947" r:id="rId3"/>
    <p:sldId id="957" r:id="rId4"/>
    <p:sldId id="958" r:id="rId5"/>
    <p:sldId id="762" r:id="rId6"/>
    <p:sldId id="471" r:id="rId7"/>
    <p:sldId id="763" r:id="rId8"/>
    <p:sldId id="579" r:id="rId9"/>
    <p:sldId id="563" r:id="rId10"/>
    <p:sldId id="499" r:id="rId11"/>
    <p:sldId id="508" r:id="rId12"/>
    <p:sldId id="584" r:id="rId13"/>
    <p:sldId id="870" r:id="rId14"/>
    <p:sldId id="708" r:id="rId15"/>
    <p:sldId id="959" r:id="rId16"/>
    <p:sldId id="872" r:id="rId17"/>
    <p:sldId id="871" r:id="rId18"/>
    <p:sldId id="662" r:id="rId19"/>
    <p:sldId id="578" r:id="rId20"/>
    <p:sldId id="510" r:id="rId21"/>
    <p:sldId id="997" r:id="rId22"/>
    <p:sldId id="1056" r:id="rId23"/>
    <p:sldId id="1057" r:id="rId24"/>
    <p:sldId id="1058" r:id="rId25"/>
    <p:sldId id="1059" r:id="rId26"/>
    <p:sldId id="1061" r:id="rId27"/>
    <p:sldId id="663" r:id="rId28"/>
    <p:sldId id="549" r:id="rId29"/>
    <p:sldId id="577" r:id="rId30"/>
    <p:sldId id="826" r:id="rId31"/>
    <p:sldId id="572" r:id="rId32"/>
    <p:sldId id="598" r:id="rId33"/>
    <p:sldId id="1062" r:id="rId34"/>
    <p:sldId id="960" r:id="rId35"/>
    <p:sldId id="551" r:id="rId36"/>
    <p:sldId id="869" r:id="rId37"/>
    <p:sldId id="1055" r:id="rId38"/>
    <p:sldId id="548" r:id="rId39"/>
    <p:sldId id="1063" r:id="rId40"/>
    <p:sldId id="521" r:id="rId41"/>
    <p:sldId id="783" r:id="rId42"/>
    <p:sldId id="518" r:id="rId43"/>
    <p:sldId id="587" r:id="rId44"/>
    <p:sldId id="591" r:id="rId45"/>
    <p:sldId id="590" r:id="rId46"/>
    <p:sldId id="588" r:id="rId47"/>
    <p:sldId id="589" r:id="rId48"/>
    <p:sldId id="764" r:id="rId49"/>
    <p:sldId id="770" r:id="rId50"/>
    <p:sldId id="771" r:id="rId51"/>
    <p:sldId id="597" r:id="rId52"/>
    <p:sldId id="765" r:id="rId53"/>
    <p:sldId id="766" r:id="rId54"/>
    <p:sldId id="1064" r:id="rId55"/>
    <p:sldId id="789" r:id="rId56"/>
    <p:sldId id="582" r:id="rId57"/>
    <p:sldId id="720" r:id="rId58"/>
    <p:sldId id="524" r:id="rId59"/>
    <p:sldId id="781" r:id="rId60"/>
    <p:sldId id="784" r:id="rId61"/>
    <p:sldId id="786" r:id="rId62"/>
    <p:sldId id="787" r:id="rId63"/>
    <p:sldId id="965" r:id="rId64"/>
    <p:sldId id="1065" r:id="rId65"/>
    <p:sldId id="785" r:id="rId66"/>
    <p:sldId id="730" r:id="rId67"/>
    <p:sldId id="788" r:id="rId68"/>
    <p:sldId id="514" r:id="rId69"/>
    <p:sldId id="773" r:id="rId70"/>
    <p:sldId id="1066" r:id="rId71"/>
    <p:sldId id="800" r:id="rId72"/>
    <p:sldId id="1067" r:id="rId73"/>
    <p:sldId id="799" r:id="rId74"/>
    <p:sldId id="515" r:id="rId75"/>
    <p:sldId id="798" r:id="rId76"/>
    <p:sldId id="516" r:id="rId77"/>
    <p:sldId id="802" r:id="rId78"/>
    <p:sldId id="803" r:id="rId79"/>
    <p:sldId id="774" r:id="rId80"/>
    <p:sldId id="794" r:id="rId81"/>
    <p:sldId id="804" r:id="rId82"/>
    <p:sldId id="775" r:id="rId83"/>
    <p:sldId id="805" r:id="rId84"/>
    <p:sldId id="792" r:id="rId85"/>
    <p:sldId id="1070" r:id="rId86"/>
    <p:sldId id="795" r:id="rId87"/>
    <p:sldId id="796" r:id="rId88"/>
    <p:sldId id="793" r:id="rId89"/>
    <p:sldId id="1071" r:id="rId90"/>
    <p:sldId id="1072" r:id="rId91"/>
    <p:sldId id="1068" r:id="rId92"/>
    <p:sldId id="1075" r:id="rId93"/>
    <p:sldId id="1076" r:id="rId94"/>
    <p:sldId id="1077" r:id="rId95"/>
    <p:sldId id="1078" r:id="rId96"/>
    <p:sldId id="1079" r:id="rId97"/>
    <p:sldId id="1080" r:id="rId98"/>
    <p:sldId id="1081" r:id="rId99"/>
    <p:sldId id="1073" r:id="rId100"/>
    <p:sldId id="1083" r:id="rId101"/>
    <p:sldId id="1090" r:id="rId102"/>
    <p:sldId id="819" r:id="rId103"/>
    <p:sldId id="1082" r:id="rId104"/>
    <p:sldId id="814" r:id="rId105"/>
    <p:sldId id="807" r:id="rId106"/>
    <p:sldId id="808" r:id="rId107"/>
    <p:sldId id="1085" r:id="rId108"/>
    <p:sldId id="1084" r:id="rId109"/>
    <p:sldId id="776" r:id="rId110"/>
    <p:sldId id="1086" r:id="rId111"/>
    <p:sldId id="815" r:id="rId112"/>
    <p:sldId id="820" r:id="rId113"/>
    <p:sldId id="821" r:id="rId114"/>
    <p:sldId id="818" r:id="rId115"/>
    <p:sldId id="1074" r:id="rId116"/>
    <p:sldId id="1087" r:id="rId117"/>
    <p:sldId id="1089" r:id="rId118"/>
    <p:sldId id="812" r:id="rId119"/>
    <p:sldId id="817" r:id="rId120"/>
    <p:sldId id="822" r:id="rId121"/>
    <p:sldId id="823" r:id="rId122"/>
    <p:sldId id="778" r:id="rId123"/>
    <p:sldId id="550" r:id="rId12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958"/>
            <p14:sldId id="762"/>
            <p14:sldId id="471"/>
            <p14:sldId id="763"/>
            <p14:sldId id="579"/>
            <p14:sldId id="563"/>
            <p14:sldId id="499"/>
            <p14:sldId id="508"/>
            <p14:sldId id="584"/>
            <p14:sldId id="870"/>
            <p14:sldId id="708"/>
            <p14:sldId id="959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1061"/>
            <p14:sldId id="663"/>
            <p14:sldId id="549"/>
            <p14:sldId id="577"/>
            <p14:sldId id="826"/>
            <p14:sldId id="572"/>
            <p14:sldId id="598"/>
            <p14:sldId id="1062"/>
            <p14:sldId id="960"/>
            <p14:sldId id="551"/>
            <p14:sldId id="869"/>
            <p14:sldId id="1055"/>
            <p14:sldId id="548"/>
            <p14:sldId id="1063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1064"/>
            <p14:sldId id="789"/>
            <p14:sldId id="582"/>
            <p14:sldId id="720"/>
            <p14:sldId id="524"/>
            <p14:sldId id="781"/>
            <p14:sldId id="784"/>
            <p14:sldId id="786"/>
            <p14:sldId id="787"/>
            <p14:sldId id="965"/>
            <p14:sldId id="1065"/>
            <p14:sldId id="785"/>
            <p14:sldId id="730"/>
            <p14:sldId id="788"/>
            <p14:sldId id="514"/>
            <p14:sldId id="773"/>
            <p14:sldId id="1066"/>
            <p14:sldId id="800"/>
            <p14:sldId id="1067"/>
            <p14:sldId id="799"/>
            <p14:sldId id="515"/>
            <p14:sldId id="798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792"/>
            <p14:sldId id="1070"/>
            <p14:sldId id="795"/>
            <p14:sldId id="796"/>
            <p14:sldId id="793"/>
            <p14:sldId id="1071"/>
            <p14:sldId id="1072"/>
            <p14:sldId id="1068"/>
            <p14:sldId id="1075"/>
            <p14:sldId id="1076"/>
            <p14:sldId id="1077"/>
            <p14:sldId id="1078"/>
            <p14:sldId id="1079"/>
            <p14:sldId id="1080"/>
            <p14:sldId id="1081"/>
            <p14:sldId id="1073"/>
            <p14:sldId id="1083"/>
            <p14:sldId id="1090"/>
            <p14:sldId id="819"/>
            <p14:sldId id="1082"/>
            <p14:sldId id="814"/>
            <p14:sldId id="807"/>
            <p14:sldId id="808"/>
            <p14:sldId id="1085"/>
            <p14:sldId id="1084"/>
            <p14:sldId id="776"/>
            <p14:sldId id="1086"/>
            <p14:sldId id="815"/>
            <p14:sldId id="820"/>
            <p14:sldId id="821"/>
            <p14:sldId id="818"/>
            <p14:sldId id="1074"/>
            <p14:sldId id="1087"/>
            <p14:sldId id="1089"/>
            <p14:sldId id="812"/>
            <p14:sldId id="817"/>
            <p14:sldId id="822"/>
            <p14:sldId id="823"/>
            <p14:sldId id="77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41719C"/>
    <a:srgbClr val="9E60B8"/>
    <a:srgbClr val="EF7D1D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5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00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342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083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44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19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98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648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519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03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9330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763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48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52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6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928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349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256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0337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493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036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438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287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03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563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076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3038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4350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4556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1296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0192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2342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164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491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043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8155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6528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0109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1490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9193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6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sma.io/graphq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apollo-workshop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Online | 19. Mai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/apollo-workshop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2387600" y="1424224"/>
            <a:ext cx="1914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201918" y="4163798"/>
            <a:ext cx="7898616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-apollo-workshop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Datenquellen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können beliebige Datenquellen (DB, REST, ...) verwenden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Weder GraphQL noch Apollo machen da eine Aussage zu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könnt also auch Eure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Lieblingslibraries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 es gibt ein paar Klippen!</a:t>
            </a:r>
          </a:p>
        </p:txBody>
      </p:sp>
    </p:spTree>
    <p:extLst>
      <p:ext uri="{BB962C8B-B14F-4D97-AF65-F5344CB8AC3E}">
        <p14:creationId xmlns:p14="http://schemas.microsoft.com/office/powerpoint/2010/main" val="560596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Datenzugriff ist potentiell teuer!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Wir können Felder im Schema mit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cacheControl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markieren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Damit können wir steuern, wie lange ein Feld "gültig" ist, der entsprechende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wird dann nicht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Wenn es mehrere Felder in einem Query gibt, die mit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cacheControl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markiert sind, entscheidet die </a:t>
            </a:r>
            <a:r>
              <a:rPr lang="de-DE" sz="240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kürzeste Cache-Dauer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👉 Beispiel: Cache-Control am ping-Feld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523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857078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7566700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175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Können Daten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381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1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 von Apollo: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619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 von Apollo: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DBs: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https://www.prisma.io/graphql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941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Demo: Data Source (40_...)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 Cache-Header (in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anpassen)</a:t>
            </a:r>
          </a:p>
        </p:txBody>
      </p:sp>
    </p:spTree>
    <p:extLst>
      <p:ext uri="{BB962C8B-B14F-4D97-AF65-F5344CB8AC3E}">
        <p14:creationId xmlns:p14="http://schemas.microsoft.com/office/powerpoint/2010/main" val="147198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Demo: Data Source (40_...)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 Cache-Header (in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anpassen)</a:t>
            </a:r>
          </a:p>
        </p:txBody>
      </p:sp>
    </p:spTree>
    <p:extLst>
      <p:ext uri="{BB962C8B-B14F-4D97-AF65-F5344CB8AC3E}">
        <p14:creationId xmlns:p14="http://schemas.microsoft.com/office/powerpoint/2010/main" val="42804662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746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647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98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Bereistellen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pro Query-Ausführung erzeugt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-Konfiguration am Server bekannt gemacht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dann automatisch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586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Bereitstellen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pro Query-Ausführung erzeugt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-Konfiguration am Server bekannt gemacht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dann automatisch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94207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10261931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stehen unter dem Key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(_, __, 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dataSources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.getProjects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55152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964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05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539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304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die Implementierung ist fertig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Modul befindet sich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die Klasse heißt ebenfalls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Passe die Konfiguration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und füge eine Instanz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bei jedem Request hinzu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Verwende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task.js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der alle Projekte, mit ihren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allen ihren Tasks samt ihren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liest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viele Aufrufe werden durchgeführt?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Konsole vom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Apollo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4: Data Source verwenden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dirty="0"/>
              <a:t>😊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98953" y="3944979"/>
            <a:ext cx="930809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-apollo-workshop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468636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http://localhost:4010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/: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C4E984-D6C5-4C47-9A0A-6C93142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1" y="1965816"/>
            <a:ext cx="8215704" cy="35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ist nur ein kleiner (?) Teil im Stack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nur die Sprache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unterstützt bei der 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 viele, viele Fragen/Entscheidungen sind Projekt-abhängig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hat auch Konsequenzen für diese Schulung!</a:t>
            </a:r>
          </a:p>
        </p:txBody>
      </p:sp>
    </p:spTree>
    <p:extLst>
      <p:ext uri="{BB962C8B-B14F-4D97-AF65-F5344CB8AC3E}">
        <p14:creationId xmlns:p14="http://schemas.microsoft.com/office/powerpoint/2010/main" val="40880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Software-Architekt und -Entwickler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können in einem Query für Platzhalter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Ähnlich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Statement in SQL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separaten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können in einem Query für Platzhalter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Ähnlich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Statement in SQL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separaten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1248B6-EC3E-2C49-BE1E-D10E17F1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6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...und ihr?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Bitte stellt euch kur vor: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ist Euer technischer Hintergrund?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habt ihr bereits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-Erfahrung?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Erwartungen, Fragen für heute?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b="1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URL im Chat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der Projektverwaltung App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Projekte und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Such dir eins der bestehenden Projekte aus und führe eine Mutation aus, mit der Du eine neue Aufgabe einem bestehenden Projekt hinzufügst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Bitte hebe deine Hand in Teams, wenn Du fertig bist 🙋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drei Feldern auf Root-Ebene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wie gesehen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Fehler, die während der Verarbeitung aufgetreten sind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trotzdem in der Regel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proprietäre Erweiterungen von GraphQL Frameworks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Trace-Informationen von Apollo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wo unsere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angefragten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Daten können aus unterschiedlichen Quellen kommen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Apollo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industry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-standard GraphQL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providing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layer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connects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modern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cloud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www.apollographql.com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36780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19. Mai, 9:00 – 13:00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20. Mai, 9:00 – 13:00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GraphQL Server mit Apollo GraphQL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25. Mai, 9:00 – 13:00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GraphQL Clients mit Apollo (Beispiel: React)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Zwischendurch: Pausen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☕️ 😴</a:t>
            </a:r>
          </a:p>
          <a:p>
            <a:pPr marL="0" indent="0" algn="ctr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de-DE" u="sng" dirty="0">
                <a:latin typeface="Calibri" panose="020F0502020204030204" pitchFamily="34" charset="0"/>
                <a:cs typeface="Calibri" panose="020F0502020204030204" pitchFamily="34" charset="0"/>
              </a:rPr>
              <a:t>Jederzeit:</a:t>
            </a:r>
          </a:p>
          <a:p>
            <a:pPr marL="0" indent="0" algn="ctr"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Fragen, Diskussionen, Meinungen</a:t>
            </a:r>
          </a:p>
          <a:p>
            <a:pPr marL="0" indent="0" algn="ctr"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Beteiligt Euch per Chat oder Audio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GraphQL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Zusammenführen verschiedener GraphQL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bei anderen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anders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Grundlagen und Abfragesprache</a:t>
            </a:r>
          </a:p>
          <a:p>
            <a:pPr marL="457200" indent="-457200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Backend mit Apollo Server:</a:t>
            </a:r>
          </a:p>
          <a:p>
            <a:r>
              <a:rPr lang="de-DE" b="0" dirty="0">
                <a:solidFill>
                  <a:srgbClr val="025249"/>
                </a:solidFill>
              </a:rPr>
              <a:t>Schema</a:t>
            </a:r>
          </a:p>
          <a:p>
            <a:r>
              <a:rPr lang="de-DE" b="0" dirty="0" err="1">
                <a:solidFill>
                  <a:srgbClr val="025249"/>
                </a:solidFill>
              </a:rPr>
              <a:t>Resolver</a:t>
            </a:r>
            <a:endParaRPr lang="de-DE" b="0" dirty="0">
              <a:solidFill>
                <a:srgbClr val="025249"/>
              </a:solidFill>
            </a:endParaRPr>
          </a:p>
          <a:p>
            <a:endParaRPr lang="de-DE" b="0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dirty="0">
                <a:solidFill>
                  <a:srgbClr val="025249"/>
                </a:solidFill>
              </a:rPr>
              <a:t>Zugriff auf Datenbank und REST-APIs</a:t>
            </a:r>
          </a:p>
          <a:p>
            <a:pPr marL="457200" indent="-457200">
              <a:buFont typeface="+mj-lt"/>
              <a:buAutoNum type="arabicPeriod" startAt="3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dirty="0">
                <a:solidFill>
                  <a:srgbClr val="025249"/>
                </a:solidFill>
              </a:rPr>
              <a:t>Offene Fragen, Q&amp;A, Diskussionen, ...</a:t>
            </a:r>
          </a:p>
          <a:p>
            <a:pPr marL="0" indent="0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Es gibt nur "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und fachliche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sind sehr ähnlich: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haben standardisierte Namen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kommen nur auf Root-Ebene vor (logisch...)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Fachliche Typen gehen überall, nur nicht auf Root-Ebene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Ansonsten aber identisch: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ihr fragt daraus Felder 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werden wir auch bei der Implementierung sehen</a:t>
            </a:r>
          </a:p>
        </p:txBody>
      </p:sp>
    </p:spTree>
    <p:extLst>
      <p:ext uri="{BB962C8B-B14F-4D97-AF65-F5344CB8AC3E}">
        <p14:creationId xmlns:p14="http://schemas.microsoft.com/office/powerpoint/2010/main" val="1890717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SChema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 versehen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""" Multi-Line, " Single-Line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Kann/sollte in Produktion ausgeschaltet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3104376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879435"/>
            <a:ext cx="4953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("apollo-server");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0829979-3636-A84B-9E64-8881D1E6E428}"/>
              </a:ext>
            </a:extLst>
          </p:cNvPr>
          <p:cNvSpPr/>
          <p:nvPr/>
        </p:nvSpPr>
        <p:spPr>
          <a:xfrm>
            <a:off x="5198535" y="5723159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-Übungen (2. Teil)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3378200" y="3115733"/>
            <a:ext cx="1820335" cy="313267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191774" y="3429000"/>
            <a:ext cx="2006761" cy="8444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476447" y="3429000"/>
            <a:ext cx="1722088" cy="46078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3319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1D23758-1DA0-5043-A3C4-8E3EE93764ED}"/>
              </a:ext>
            </a:extLst>
          </p:cNvPr>
          <p:cNvCxnSpPr>
            <a:cxnSpLocks/>
          </p:cNvCxnSpPr>
          <p:nvPr/>
        </p:nvCxnSpPr>
        <p:spPr>
          <a:xfrm flipH="1">
            <a:off x="2553419" y="5944931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26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Vorbereitung: Installation und Starten (gemeinsam)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CECD7C-D8EF-5341-A080-D0F40CA9F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97"/>
          <a:stretch/>
        </p:blipFill>
        <p:spPr>
          <a:xfrm>
            <a:off x="245535" y="1678450"/>
            <a:ext cx="3970865" cy="492555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137238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573656"/>
            <a:ext cx="4953000" cy="291579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Achtung, </a:t>
            </a:r>
            <a:r>
              <a:rPr lang="de-DE" sz="1600" u="sng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Windows</a:t>
            </a:r>
            <a:r>
              <a:rPr lang="de-DE" sz="16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-Benutzer: entweder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yarn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start</a:t>
            </a:r>
            <a:endParaRPr lang="de-DE" sz="1400" dirty="0">
              <a:solidFill>
                <a:srgbClr val="36544F"/>
              </a:solidFill>
              <a:latin typeface="Source Sans Pro Light" panose="020B0403030403020204" pitchFamily="34" charset="77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Bash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/Linux Subsystem verwenden oder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in </a:t>
            </a:r>
            <a:r>
              <a:rPr lang="de-DE" sz="14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package.json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"/" </a:t>
            </a:r>
            <a:r>
              <a:rPr lang="de-DE" sz="140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durch "\\" </a:t>
            </a:r>
            <a:r>
              <a:rPr lang="de-DE" sz="14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ersetzen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Öffnen in der IDE/Editor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Änderungen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-startet Server automatisch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/API: http://localhost:4000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536167" y="4315939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536167" y="4765987"/>
            <a:ext cx="263649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F7920B03-CC2B-0042-8B38-B7AF6BAEA908}"/>
              </a:ext>
            </a:extLst>
          </p:cNvPr>
          <p:cNvCxnSpPr>
            <a:cxnSpLocks/>
          </p:cNvCxnSpPr>
          <p:nvPr/>
        </p:nvCxnSpPr>
        <p:spPr>
          <a:xfrm flipH="1">
            <a:off x="2645435" y="2717176"/>
            <a:ext cx="2383765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5DA78F37-35F5-E441-87C4-9A48633AE35F}"/>
              </a:ext>
            </a:extLst>
          </p:cNvPr>
          <p:cNvSpPr/>
          <p:nvPr/>
        </p:nvSpPr>
        <p:spPr>
          <a:xfrm>
            <a:off x="5172657" y="256121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ausführen</a:t>
            </a:r>
          </a:p>
        </p:txBody>
      </p:sp>
    </p:spTree>
    <p:extLst>
      <p:ext uri="{BB962C8B-B14F-4D97-AF65-F5344CB8AC3E}">
        <p14:creationId xmlns:p14="http://schemas.microsoft.com/office/powerpoint/2010/main" val="20959408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 der Übung richten wir gemeinsam den Workspace ein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Klonen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klont zunächst das Repository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https://github.com/nilshartmann/graphql-apollo-workshop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Wenn ihr fertig seid, bitte Hand heben in Teams 🙋</a:t>
            </a:r>
          </a:p>
        </p:txBody>
      </p:sp>
    </p:spTree>
    <p:extLst>
      <p:ext uri="{BB962C8B-B14F-4D97-AF65-F5344CB8AC3E}">
        <p14:creationId xmlns:p14="http://schemas.microsoft.com/office/powerpoint/2010/main" val="2196755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04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Installieren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-Pakete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74056D7-B893-7340-BA46-A2935A402327}"/>
              </a:ext>
            </a:extLst>
          </p:cNvPr>
          <p:cNvSpPr txBox="1"/>
          <p:nvPr/>
        </p:nvSpPr>
        <p:spPr>
          <a:xfrm>
            <a:off x="7306407" y="1310053"/>
            <a:ext cx="21399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err="1">
                <a:solidFill>
                  <a:srgbClr val="C00000"/>
                </a:solidFill>
              </a:rPr>
              <a:t>todo</a:t>
            </a:r>
            <a:endParaRPr lang="de-DE" sz="8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07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muss eine Mutation beschrieben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werden, sonst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neuladen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0282968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String und Argument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Objekt als Rückgabe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uppercaseMessage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7137995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"GraphQL")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GraphQL"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"GraphQL")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GraphQL"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75624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.getTasks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26792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db.updateTaskState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739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Source-Objekt (oder ROOT_QUERY bei Root-Feldern)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2019117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0871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01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Mutation: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updateTaskState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,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mutation.js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den Änderungen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server.js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den Project-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-Datei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940008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8957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Gucken wir uns später an!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auth-Context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token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 Header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aufrufen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 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currentUser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Ping-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User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auszuzgeben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40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in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Funktion zum Erzeugen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den http-Header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token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auslesen und den Wert an unseren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Authentification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-Service übergeben, und den gefundenen User als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currentUser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in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 (wenn kein User gefunden wird, kein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(siehe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Todos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server.js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Einen http-Header kannst Du zum Testen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Authentifizierung und </a:t>
            </a:r>
            <a:r>
              <a:rPr lang="de-DE" dirty="0" err="1">
                <a:solidFill>
                  <a:srgbClr val="D4EBE9"/>
                </a:solidFill>
              </a:rPr>
              <a:t>Context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EC2BE4-8B95-784D-B67D-FB2CB67B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9" y="4360204"/>
            <a:ext cx="6280046" cy="20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-Mutation soll sicherstellen: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ein "eingeloggter" Benutzer darf Tasks erstellen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context.currentUser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!== null)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 Tasks muss dem aktuellen Benutzer entsprechen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(siehe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Todos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mutation.js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Authentifizierung und </a:t>
            </a:r>
            <a:r>
              <a:rPr lang="de-DE" dirty="0" err="1">
                <a:solidFill>
                  <a:srgbClr val="D4EBE9"/>
                </a:solidFill>
              </a:rPr>
              <a:t>Context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46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Fehlerbehandlung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Fehlerbehandung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kann eine Reihe von Fehlern erzeugen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Möglichkeiten haben wir, damit umzugehen? 🤔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7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👉Beispiel: 30_error</a:t>
            </a:r>
          </a:p>
        </p:txBody>
      </p:sp>
    </p:spTree>
    <p:extLst>
      <p:ext uri="{BB962C8B-B14F-4D97-AF65-F5344CB8AC3E}">
        <p14:creationId xmlns:p14="http://schemas.microsoft.com/office/powerpoint/2010/main" val="2565938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220779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1837592" y="2246193"/>
            <a:ext cx="7641285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Task!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errorMessage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union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|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(...):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AddTaskResponse</a:t>
            </a:r>
            <a:endParaRPr lang="de-DE" sz="1625" b="1" dirty="0">
              <a:solidFill>
                <a:srgbClr val="EF7D1D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4206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220779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1837592" y="2246193"/>
            <a:ext cx="7641285" cy="4501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union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|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...on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E181CE-F596-A84A-880B-E7C0A3753934}"/>
              </a:ext>
            </a:extLst>
          </p:cNvPr>
          <p:cNvSpPr/>
          <p:nvPr/>
        </p:nvSpPr>
        <p:spPr>
          <a:xfrm>
            <a:off x="93249" y="29727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1253593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(_,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666,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errorMessage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No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User!"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await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db.addTask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39740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AddTaskFailure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8776EF-BB99-7248-BEA2-11EC7ABC2C05}"/>
              </a:ext>
            </a:extLst>
          </p:cNvPr>
          <p:cNvSpPr/>
          <p:nvPr/>
        </p:nvSpPr>
        <p:spPr>
          <a:xfrm>
            <a:off x="102509" y="596109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AddTaskSuccess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202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muss wissen, welcher Typ es ist – dafür eigener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zu prüfende Objekt wird an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resolveType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 liefert den Typ-Namen zurück (oder null)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wie gewohnt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566548" y="3925523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__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in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else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in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911401" y="441364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TaskResponse-Resolver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42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muss wissen, welcher Typ es ist – dafür eigener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zu prüfende Objekt wird an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resolveType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 liefert den Typ-Namen zurück (oder null)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wie gewohnt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B979F-0315-B240-BBF9-B586E1C21465}"/>
              </a:ext>
            </a:extLst>
          </p:cNvPr>
          <p:cNvSpPr/>
          <p:nvPr/>
        </p:nvSpPr>
        <p:spPr>
          <a:xfrm>
            <a:off x="2766449" y="3942198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// wie bekannt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-task-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response.js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B595AD-F90D-6946-9689-996D727DF354}"/>
              </a:ext>
            </a:extLst>
          </p:cNvPr>
          <p:cNvSpPr/>
          <p:nvPr/>
        </p:nvSpPr>
        <p:spPr>
          <a:xfrm>
            <a:off x="93248" y="577303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325244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9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-Mutation soll einen Fehler zurückgeben, anstatt Errors zu werfen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Definiere den union-Type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AddTaskSuccess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AddTaskFailure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ein Pflicht-Feld haben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AddTaskFailure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errorMessage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(String) haben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Modifiziere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addTask-Resolver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neuen Typen zurück (nicht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verkünsteln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was die Fehlermeldungen angeht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)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Schritt 3: Implementiere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Resolver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  <a:sym typeface="Wingdings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Siehe TODO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resolvers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-task-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response.js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4: Ein Union Type</a:t>
            </a:r>
          </a:p>
        </p:txBody>
      </p:sp>
    </p:spTree>
    <p:extLst>
      <p:ext uri="{BB962C8B-B14F-4D97-AF65-F5344CB8AC3E}">
        <p14:creationId xmlns:p14="http://schemas.microsoft.com/office/powerpoint/2010/main" val="19177014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</p:spTree>
    <p:extLst>
      <p:ext uri="{BB962C8B-B14F-4D97-AF65-F5344CB8AC3E}">
        <p14:creationId xmlns:p14="http://schemas.microsoft.com/office/powerpoint/2010/main" val="1983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6615</Words>
  <Application>Microsoft Macintosh PowerPoint</Application>
  <PresentationFormat>A4-Papier (210 x 297 mm)</PresentationFormat>
  <Paragraphs>1520</Paragraphs>
  <Slides>123</Slides>
  <Notes>66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Online | 19. Mai 2021 | @nilshartmann</vt:lpstr>
      <vt:lpstr>https://nilshartmann.net</vt:lpstr>
      <vt:lpstr>PowerPoint-Präsentation</vt:lpstr>
      <vt:lpstr>Zeitplan...</vt:lpstr>
      <vt:lpstr>Agenda</vt:lpstr>
      <vt:lpstr>Teil 1</vt:lpstr>
      <vt:lpstr>PowerPoint-Präsentation</vt:lpstr>
      <vt:lpstr>GraphQL</vt:lpstr>
      <vt:lpstr>GraphQL</vt:lpstr>
      <vt:lpstr>http://localhost:4080</vt:lpstr>
      <vt:lpstr>http://localhost:4000</vt:lpstr>
      <vt:lpstr>Teil 1: Abfragen und Schema</vt:lpstr>
      <vt:lpstr>GraphQL Einsatzszenarien</vt:lpstr>
      <vt:lpstr>Daten Quellen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Operations</vt:lpstr>
      <vt:lpstr>query Language: Mutations</vt:lpstr>
      <vt:lpstr>query Language: Mutations</vt:lpstr>
      <vt:lpstr>Übung: Queries ausführen</vt:lpstr>
      <vt:lpstr>Queries ausführen</vt:lpstr>
      <vt:lpstr>Queries ausführen</vt:lpstr>
      <vt:lpstr>Executing Queries</vt:lpstr>
      <vt:lpstr>Queries ausführen</vt:lpstr>
      <vt:lpstr>PowerPoint-Präsentation</vt:lpstr>
      <vt:lpstr>Teil 2: Runtime-Umgebung (AKA: Eure Anwendung)</vt:lpstr>
      <vt:lpstr>GraphQL Runtime</vt:lpstr>
      <vt:lpstr>2019</vt:lpstr>
      <vt:lpstr>2021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Übung 1: Schema Definieren</vt:lpstr>
      <vt:lpstr>Übung 1: Schema Definieren</vt:lpstr>
      <vt:lpstr>Vorbereitung Übungen</vt:lpstr>
      <vt:lpstr>Vorbereitung Übungen</vt:lpstr>
      <vt:lpstr>Vorbereitung</vt:lpstr>
      <vt:lpstr>Übung 1: Schema Definieren</vt:lpstr>
      <vt:lpstr>Übung 1: Schema Definieren</vt:lpstr>
      <vt:lpstr>Resolver </vt:lpstr>
      <vt:lpstr>Schritt 2: Resolver </vt:lpstr>
      <vt:lpstr>Schritt 2: Resolver </vt:lpstr>
      <vt:lpstr>Schritt 2: Resolver </vt:lpstr>
      <vt:lpstr>Schritt 2: Resolver </vt:lpstr>
      <vt:lpstr>Schritt 2: Resolver 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Schritt 2: Resolver</vt:lpstr>
      <vt:lpstr>Übung 2: Resolver implementieren</vt:lpstr>
      <vt:lpstr>Übung 2: Resolver implementieren</vt:lpstr>
      <vt:lpstr>Resolver</vt:lpstr>
      <vt:lpstr>Resolver</vt:lpstr>
      <vt:lpstr>Schritt 2: Resolver</vt:lpstr>
      <vt:lpstr>Schritt 2: Resolver</vt:lpstr>
      <vt:lpstr>Schritt 2: Resolver</vt:lpstr>
      <vt:lpstr>Übung 3: Authentifizierung und Context</vt:lpstr>
      <vt:lpstr>Übung 3: Authentifizierung und Context</vt:lpstr>
      <vt:lpstr>Fehlerbehandlung</vt:lpstr>
      <vt:lpstr>union types</vt:lpstr>
      <vt:lpstr>union types</vt:lpstr>
      <vt:lpstr>union types</vt:lpstr>
      <vt:lpstr>Resolver für union types</vt:lpstr>
      <vt:lpstr>Resolver für union types</vt:lpstr>
      <vt:lpstr>Resolver für union types</vt:lpstr>
      <vt:lpstr>Übung 4: Ein Union Type</vt:lpstr>
      <vt:lpstr>Zugriff auf Daten-Quellen</vt:lpstr>
      <vt:lpstr>Zugriff auf Daten-Quellen</vt:lpstr>
      <vt:lpstr>Zugriff auf Daten-Quellen</vt:lpstr>
      <vt:lpstr>Zugriff auf Daten-Quellen</vt:lpstr>
      <vt:lpstr>Zugriff auf Daten-Quellen</vt:lpstr>
      <vt:lpstr>Zugriff auf Daten-Quellen</vt:lpstr>
      <vt:lpstr>DataSources</vt:lpstr>
      <vt:lpstr>DataSources für Datenbanken</vt:lpstr>
      <vt:lpstr>DataSources für Datenbanken</vt:lpstr>
      <vt:lpstr>DataSources für Datenbanken</vt:lpstr>
      <vt:lpstr>Die Rest DataSource</vt:lpstr>
      <vt:lpstr>Die Rest DataSource</vt:lpstr>
      <vt:lpstr>Die Rest DataSource</vt:lpstr>
      <vt:lpstr>Die Rest DataSource</vt:lpstr>
      <vt:lpstr>Die Rest DataSource</vt:lpstr>
      <vt:lpstr>Die Rest DataSource</vt:lpstr>
      <vt:lpstr>Die Rest DataSource</vt:lpstr>
      <vt:lpstr>DataSources</vt:lpstr>
      <vt:lpstr>DataSources</vt:lpstr>
      <vt:lpstr>Die REST DataSource</vt:lpstr>
      <vt:lpstr>Die REST DataSource</vt:lpstr>
      <vt:lpstr>Die REST DataSource</vt:lpstr>
      <vt:lpstr>Die REST DataSource</vt:lpstr>
      <vt:lpstr>(optional) Übung 4: Data Source verwenden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959</cp:revision>
  <cp:lastPrinted>2019-06-21T09:44:17Z</cp:lastPrinted>
  <dcterms:created xsi:type="dcterms:W3CDTF">2016-03-28T15:59:53Z</dcterms:created>
  <dcterms:modified xsi:type="dcterms:W3CDTF">2021-05-18T18:20:02Z</dcterms:modified>
</cp:coreProperties>
</file>